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5"/>
  </p:notesMasterIdLst>
  <p:handoutMasterIdLst>
    <p:handoutMasterId r:id="rId16"/>
  </p:handoutMasterIdLst>
  <p:sldIdLst>
    <p:sldId id="281" r:id="rId5"/>
    <p:sldId id="304" r:id="rId6"/>
    <p:sldId id="307" r:id="rId7"/>
    <p:sldId id="282" r:id="rId8"/>
    <p:sldId id="314" r:id="rId9"/>
    <p:sldId id="315" r:id="rId10"/>
    <p:sldId id="317" r:id="rId11"/>
    <p:sldId id="318" r:id="rId12"/>
    <p:sldId id="319" r:id="rId13"/>
    <p:sldId id="297" r:id="rId14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5388" autoAdjust="0"/>
  </p:normalViewPr>
  <p:slideViewPr>
    <p:cSldViewPr snapToGrid="0" snapToObjects="1">
      <p:cViewPr varScale="1">
        <p:scale>
          <a:sx n="69" d="100"/>
          <a:sy n="69" d="100"/>
        </p:scale>
        <p:origin x="780" y="72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41ku.tvoysadik.ru/site/pub?id=24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82" y="1935505"/>
            <a:ext cx="5499464" cy="2897751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800" b="0" i="0" u="none" strike="noStrike" dirty="0">
                <a:solidFill>
                  <a:srgbClr val="007AD0"/>
                </a:solidFill>
                <a:effectLst/>
                <a:hlinkClick r:id="rId3"/>
              </a:rPr>
              <a:t>Балансировочная доска </a:t>
            </a:r>
            <a:r>
              <a:rPr lang="ru-RU" sz="2800" b="0" i="0" u="none" strike="noStrike" dirty="0" err="1">
                <a:solidFill>
                  <a:srgbClr val="007AD0"/>
                </a:solidFill>
                <a:effectLst/>
                <a:hlinkClick r:id="rId3"/>
              </a:rPr>
              <a:t>Бильгоу</a:t>
            </a:r>
            <a:r>
              <a:rPr lang="ru-RU" sz="2800" b="0" i="0" u="none" strike="noStrike" dirty="0">
                <a:solidFill>
                  <a:srgbClr val="007AD0"/>
                </a:solidFill>
                <a:effectLst/>
                <a:hlinkClick r:id="rId3"/>
              </a:rPr>
              <a:t> - как эффективная практика в коррекции речевого развития у детей дошкольного возраста с ТНР</a:t>
            </a:r>
            <a:endParaRPr lang="ru-RU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017" y="5372711"/>
            <a:ext cx="5499464" cy="647023"/>
          </a:xfrm>
        </p:spPr>
        <p:txBody>
          <a:bodyPr rtlCol="0">
            <a:normAutofit fontScale="92500" lnSpcReduction="10000"/>
          </a:bodyPr>
          <a:lstStyle>
            <a:defPPr>
              <a:defRPr lang="ru-RU"/>
            </a:defPPr>
          </a:lstStyle>
          <a:p>
            <a:pPr algn="r" rtl="0"/>
            <a:r>
              <a:rPr lang="ru-RU" dirty="0"/>
              <a:t>Учитель-логопед </a:t>
            </a:r>
          </a:p>
          <a:p>
            <a:pPr algn="r" rtl="0"/>
            <a:r>
              <a:rPr lang="ru-RU" dirty="0"/>
              <a:t>Мальцева Марина Александровна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536" b="536"/>
          <a:stretch/>
        </p:blipFill>
        <p:spPr>
          <a:xfrm>
            <a:off x="9091749" y="580598"/>
            <a:ext cx="2499360" cy="3708873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3213716" cy="272770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68" y="188998"/>
            <a:ext cx="6583680" cy="76567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800" dirty="0"/>
              <a:t>Мозжечковая стимуляция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8" y="1593668"/>
            <a:ext cx="6583680" cy="507533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kumimoji="0" lang="ru-RU" sz="18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это комплекс коррекционно-развивающих методик, Направленных на восстановление или тренировку функций стволовых структур мозга и непосредственно мозжечок</a:t>
            </a:r>
          </a:p>
          <a:p>
            <a:pPr rtl="0"/>
            <a:endParaRPr lang="ru-RU" sz="1800" b="1" cap="all" dirty="0">
              <a:solidFill>
                <a:srgbClr val="1F2C8F"/>
              </a:solidFill>
              <a:latin typeface="Arial Black"/>
              <a:ea typeface="+mj-ea"/>
              <a:cs typeface="+mj-cs"/>
            </a:endParaRPr>
          </a:p>
          <a:p>
            <a:pPr rtl="0"/>
            <a:r>
              <a:rPr lang="ru-RU" dirty="0"/>
              <a:t>Функции мозжечка</a:t>
            </a:r>
          </a:p>
          <a:p>
            <a:pPr rtl="0"/>
            <a:r>
              <a:rPr lang="ru-RU" dirty="0"/>
              <a:t>1.Поддерживать баланс равновесие человека</a:t>
            </a:r>
          </a:p>
          <a:p>
            <a:pPr rtl="0"/>
            <a:r>
              <a:rPr lang="ru-RU" dirty="0"/>
              <a:t>2.Осуществлять точную координацию движений</a:t>
            </a:r>
          </a:p>
          <a:p>
            <a:pPr rtl="0"/>
            <a:r>
              <a:rPr lang="ru-RU" dirty="0"/>
              <a:t>3.Координировать зрение, движение глаз</a:t>
            </a:r>
          </a:p>
          <a:p>
            <a:pPr rtl="0"/>
            <a:endParaRPr lang="ru-RU" dirty="0"/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E84C8AAF-8F84-D373-2DC0-06E3232631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23" y="13595"/>
            <a:ext cx="5723586" cy="259597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 dirty="0"/>
              <a:t>Доска </a:t>
            </a:r>
            <a:r>
              <a:rPr lang="ru-RU" sz="2400" dirty="0" err="1"/>
              <a:t>Бильгоу</a:t>
            </a:r>
            <a:r>
              <a:rPr lang="ru-RU" sz="2400" dirty="0"/>
              <a:t> - тренажер для мозжечковой стимуляции.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DFADB-F0D3-2810-8A8E-1EB73F2E8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83" y="2426692"/>
            <a:ext cx="5054022" cy="38985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436F43-A2F8-5729-CD4C-FD5F5E25E355}"/>
              </a:ext>
            </a:extLst>
          </p:cNvPr>
          <p:cNvSpPr txBox="1"/>
          <p:nvPr/>
        </p:nvSpPr>
        <p:spPr>
          <a:xfrm>
            <a:off x="6085114" y="2694157"/>
            <a:ext cx="610688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помощью него ребенок учится удерживать равновесие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управлять своим телом,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и, таким образом,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активирует все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свои внутренние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ресурсы.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731" y="0"/>
            <a:ext cx="7965461" cy="994164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000" dirty="0"/>
              <a:t>Базовые принципы разработки балансировочного комплекса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3732" y="1451363"/>
            <a:ext cx="7965460" cy="313370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342900" indent="-342900" rtl="0">
              <a:buFont typeface="+mj-lt"/>
              <a:buAutoNum type="arabicPeriod"/>
            </a:pPr>
            <a:r>
              <a:rPr lang="ru-RU" sz="2000" dirty="0"/>
              <a:t>Основополагающем принципом является принцип: </a:t>
            </a:r>
          </a:p>
          <a:p>
            <a:pPr marL="0" indent="0" rtl="0">
              <a:buNone/>
            </a:pPr>
            <a:r>
              <a:rPr lang="ru-RU" sz="2000" dirty="0"/>
              <a:t>ЛЮБОЕ повседневное действие человека, не важно, простое оно или сложное, влияет на функционирование друг с другом.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fld id="{48F63A3B-78C7-47BE-AE5E-E10140E04643}" type="slidenum">
              <a:rPr lang="ru-RU" smtClean="0"/>
              <a:pPr algn="l" rtl="0"/>
              <a:t>4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D99984-FED4-40A3-B935-8AB32E5D3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83" y="2665209"/>
            <a:ext cx="4417851" cy="34220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4318E3-5AD1-B614-3127-B5B2BE56C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153" y="3206608"/>
            <a:ext cx="4419009" cy="34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05794" y="317217"/>
            <a:ext cx="7267500" cy="223323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000" dirty="0"/>
              <a:t>2. Принцип сенсорной интеграции всех систем мозга: вовлечение различных сенсорных систем в формирование ответной реакции человека на раздражитель способствует их развитию, усложнению и интеграции друг с другом.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FFE137-1F71-2B01-D5D0-7104054D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761" y="2215309"/>
            <a:ext cx="3213463" cy="416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D39F60-19A0-5F58-5FCC-8C978DE9A5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69616" y="1880167"/>
            <a:ext cx="2856411" cy="416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03028"/>
            <a:ext cx="3727269" cy="372033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3400543-459E-DE90-529C-BE88AFE1F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339" y="457200"/>
            <a:ext cx="6914987" cy="1541418"/>
          </a:xfrm>
        </p:spPr>
        <p:txBody>
          <a:bodyPr>
            <a:normAutofit/>
          </a:bodyPr>
          <a:lstStyle/>
          <a:p>
            <a:r>
              <a:rPr lang="ru-RU" sz="2000" dirty="0"/>
              <a:t>3. Принцип совершенствование работы вестибулярной системы оказывает прямое, значительное и положительное влияние на работу всех остальных сенсорных систем.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2CD28F-6E63-A5B5-7328-5A80B771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9299" y="2992974"/>
            <a:ext cx="2636577" cy="333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E68A69-2ED3-E9ED-0956-42C1B5119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125" y="1998618"/>
            <a:ext cx="2636576" cy="351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B0AD1B-5E0F-AAFE-FF45-75ED02F7E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670" y="1430383"/>
            <a:ext cx="257175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5">
            <a:extLst>
              <a:ext uri="{FF2B5EF4-FFF2-40B4-BE49-F238E27FC236}">
                <a16:creationId xmlns:a16="http://schemas.microsoft.com/office/drawing/2014/main" id="{58AC0C8B-8A7A-9FAE-2D0F-4D1C3A8C3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059" y="697344"/>
            <a:ext cx="7797981" cy="102695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000" dirty="0"/>
              <a:t>4. Принцип в основе эффективной деятельности лежит, развитие обеих полушарий коры головного мозга и их успешное взаимодействие друг с другом.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302" r="18302"/>
          <a:stretch/>
        </p:blipFill>
        <p:spPr>
          <a:xfrm>
            <a:off x="8989454" y="928688"/>
            <a:ext cx="3202545" cy="589260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7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EE310C-1881-FA96-28CB-73B34EE1B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54" y="1900646"/>
            <a:ext cx="3439670" cy="265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EEA7F0-038F-8324-5528-03C3EB460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969" y="3874991"/>
            <a:ext cx="3439670" cy="2662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4F8F77B-1EE8-10E8-AC3E-F99F24E2CB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5219"/>
          <a:stretch/>
        </p:blipFill>
        <p:spPr>
          <a:xfrm>
            <a:off x="5648859" y="1577493"/>
            <a:ext cx="2802810" cy="2811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70EB79-053B-0283-9D2D-6266701EEDD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5218" r="15218"/>
          <a:stretch/>
        </p:blipFill>
        <p:spPr>
          <a:xfrm>
            <a:off x="8989454" y="3405189"/>
            <a:ext cx="3202546" cy="3452811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8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348375-44F1-6034-32D3-40757FADF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351" y="55462"/>
            <a:ext cx="3276103" cy="252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17BBA5-4815-FB19-6BC5-6B22DDC143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5869" y="262085"/>
            <a:ext cx="2350212" cy="313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AFAFFD-E52A-09CC-35C9-11D379EE9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824" y="3950618"/>
            <a:ext cx="3685815" cy="285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891FC1-FA36-584B-A4A4-FF9FF8183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238" y="1111405"/>
            <a:ext cx="3247865" cy="251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B2C030-BD8A-BBBA-11BF-F3C3AAD9BA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056" y="3609149"/>
            <a:ext cx="3566953" cy="2755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0967" y="937267"/>
            <a:ext cx="6155041" cy="467650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000" dirty="0"/>
              <a:t>С помощью балансировочного комплекса возможно развитие межполушарного взаимодействия, что отражается в технике выполнения упражнений: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000" dirty="0"/>
              <a:t>Все упражнения выполняются одинаково и симметрично с левой и правой стороны;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000" dirty="0"/>
              <a:t>При удержании равновесия на балансировочной доске ноги ребенка располагаются равноудаленно от центра доски;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2000" dirty="0"/>
              <a:t>При удержании элементов оборудования руками, руки располагаются равноудаленно  от центра элемента оборудования.</a:t>
            </a:r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9</a:t>
            </a:fld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A1E327-D61D-61BA-7266-9C394CA88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008" y="3275519"/>
            <a:ext cx="4416012" cy="34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16c05727-aa75-4e4a-9b5f-8a80a1165891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30e9df3-be65-4c73-a93b-d1236ebd677e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{CD19BF27-2BCC-4729-8718-E9F32A75E884}tf78438558_win32</Template>
  <TotalTime>147</TotalTime>
  <Words>256</Words>
  <Application>Microsoft Office PowerPoint</Application>
  <PresentationFormat>Широкоэкранный</PresentationFormat>
  <Paragraphs>36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Times New Roman</vt:lpstr>
      <vt:lpstr>Пользовательская</vt:lpstr>
      <vt:lpstr>Балансировочная доска Бильгоу - как эффективная практика в коррекции речевого развития у детей дошкольного возраста с ТНР</vt:lpstr>
      <vt:lpstr>Мозжечковая стимуляция </vt:lpstr>
      <vt:lpstr>Доска Бильгоу - тренажер для мозжечковой стимуляции. </vt:lpstr>
      <vt:lpstr>Базовые принципы разработки балансировочного комплекса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Балансировочная доска Бильгоу - как эффективная практика в коррекции речевого развития у детей дошкольного возраста с ТНР</dc:title>
  <dc:subject/>
  <dc:creator>Марина Мальцева</dc:creator>
  <cp:lastModifiedBy>1</cp:lastModifiedBy>
  <cp:revision>2</cp:revision>
  <dcterms:created xsi:type="dcterms:W3CDTF">2024-12-09T14:42:02Z</dcterms:created>
  <dcterms:modified xsi:type="dcterms:W3CDTF">2024-12-09T17:33:13Z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