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6" r:id="rId4"/>
    <p:sldId id="263" r:id="rId5"/>
    <p:sldId id="259" r:id="rId6"/>
    <p:sldId id="262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28CA1-9115-4144-89C5-4CA0E3E38940}" type="doc">
      <dgm:prSet loTypeId="urn:microsoft.com/office/officeart/2005/8/layout/radial6" loCatId="cycle" qsTypeId="urn:microsoft.com/office/officeart/2005/8/quickstyle/3d7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37A858C-A729-4708-B4AC-71C6FE4FF1F6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AE6078DA-3470-4466-8212-EC0954C6D872}" type="parTrans" cxnId="{1ACE7D04-2E5E-4649-AA65-1EA1886CB2CE}">
      <dgm:prSet/>
      <dgm:spPr/>
      <dgm:t>
        <a:bodyPr/>
        <a:lstStyle/>
        <a:p>
          <a:endParaRPr lang="ru-RU"/>
        </a:p>
      </dgm:t>
    </dgm:pt>
    <dgm:pt modelId="{EE39793D-8593-49A8-AC01-2350AB232F8C}" type="sibTrans" cxnId="{1ACE7D04-2E5E-4649-AA65-1EA1886CB2CE}">
      <dgm:prSet/>
      <dgm:spPr/>
      <dgm:t>
        <a:bodyPr/>
        <a:lstStyle/>
        <a:p>
          <a:endParaRPr lang="ru-RU"/>
        </a:p>
      </dgm:t>
    </dgm:pt>
    <dgm:pt modelId="{B5EC4E06-610A-4A9D-AD3D-2386A5ABBCC2}">
      <dgm:prSet phldrT="[Текст]"/>
      <dgm:spPr/>
      <dgm:t>
        <a:bodyPr/>
        <a:lstStyle/>
        <a:p>
          <a:r>
            <a:rPr lang="ru-RU" dirty="0" smtClean="0"/>
            <a:t>Взрослый</a:t>
          </a:r>
          <a:endParaRPr lang="ru-RU" dirty="0"/>
        </a:p>
      </dgm:t>
    </dgm:pt>
    <dgm:pt modelId="{7A450368-04E1-4D7B-A8B8-965FFE962AC2}" type="parTrans" cxnId="{5C8E34D5-EAB1-4A8C-9841-61E7BE0BCBD2}">
      <dgm:prSet/>
      <dgm:spPr/>
      <dgm:t>
        <a:bodyPr/>
        <a:lstStyle/>
        <a:p>
          <a:endParaRPr lang="ru-RU"/>
        </a:p>
      </dgm:t>
    </dgm:pt>
    <dgm:pt modelId="{EBB0DCBE-A306-4EA8-B689-00DCB399A07B}" type="sibTrans" cxnId="{5C8E34D5-EAB1-4A8C-9841-61E7BE0BCBD2}">
      <dgm:prSet/>
      <dgm:spPr/>
      <dgm:t>
        <a:bodyPr/>
        <a:lstStyle/>
        <a:p>
          <a:endParaRPr lang="ru-RU"/>
        </a:p>
      </dgm:t>
    </dgm:pt>
    <dgm:pt modelId="{903A557A-58C7-4359-BA98-C5576A71BD4B}">
      <dgm:prSet phldrT="[Текст]"/>
      <dgm:spPr/>
      <dgm:t>
        <a:bodyPr/>
        <a:lstStyle/>
        <a:p>
          <a:r>
            <a:rPr lang="ru-RU" dirty="0" smtClean="0"/>
            <a:t>Окружающая среда</a:t>
          </a:r>
          <a:endParaRPr lang="ru-RU" dirty="0"/>
        </a:p>
      </dgm:t>
    </dgm:pt>
    <dgm:pt modelId="{82353BD4-6B68-4C3E-B40E-9ECCBA572ABB}" type="parTrans" cxnId="{9C3F12B1-27E4-407D-9B8B-9999E312EAB8}">
      <dgm:prSet/>
      <dgm:spPr/>
      <dgm:t>
        <a:bodyPr/>
        <a:lstStyle/>
        <a:p>
          <a:endParaRPr lang="ru-RU"/>
        </a:p>
      </dgm:t>
    </dgm:pt>
    <dgm:pt modelId="{5EBB6404-B4FF-43EB-937E-A2B351236108}" type="sibTrans" cxnId="{9C3F12B1-27E4-407D-9B8B-9999E312EAB8}">
      <dgm:prSet/>
      <dgm:spPr/>
      <dgm:t>
        <a:bodyPr/>
        <a:lstStyle/>
        <a:p>
          <a:endParaRPr lang="ru-RU"/>
        </a:p>
      </dgm:t>
    </dgm:pt>
    <dgm:pt modelId="{7F39F48B-00C7-44D4-8EB4-B836B87EC79F}">
      <dgm:prSet/>
      <dgm:spPr/>
      <dgm:t>
        <a:bodyPr/>
        <a:lstStyle/>
        <a:p>
          <a:endParaRPr lang="ru-RU"/>
        </a:p>
      </dgm:t>
    </dgm:pt>
    <dgm:pt modelId="{B3575611-386C-40F8-906E-DC6130028813}" type="parTrans" cxnId="{0EC89621-B16A-41F4-A89D-E5C74476FEC9}">
      <dgm:prSet/>
      <dgm:spPr/>
      <dgm:t>
        <a:bodyPr/>
        <a:lstStyle/>
        <a:p>
          <a:endParaRPr lang="ru-RU"/>
        </a:p>
      </dgm:t>
    </dgm:pt>
    <dgm:pt modelId="{761A85C4-572F-44D1-84AB-D1269C063B38}" type="sibTrans" cxnId="{0EC89621-B16A-41F4-A89D-E5C74476FEC9}">
      <dgm:prSet/>
      <dgm:spPr/>
      <dgm:t>
        <a:bodyPr/>
        <a:lstStyle/>
        <a:p>
          <a:endParaRPr lang="ru-RU"/>
        </a:p>
      </dgm:t>
    </dgm:pt>
    <dgm:pt modelId="{F99CC1E4-91CD-41EE-93D6-4C76F2A74524}" type="pres">
      <dgm:prSet presAssocID="{B5E28CA1-9115-4144-89C5-4CA0E3E389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B2B329-B8DD-45B7-A13F-4D3780656326}" type="pres">
      <dgm:prSet presAssocID="{137A858C-A729-4708-B4AC-71C6FE4FF1F6}" presName="centerShape" presStyleLbl="node0" presStyleIdx="0" presStyleCnt="1" custLinFactNeighborX="495" custLinFactNeighborY="4930"/>
      <dgm:spPr/>
      <dgm:t>
        <a:bodyPr/>
        <a:lstStyle/>
        <a:p>
          <a:endParaRPr lang="ru-RU"/>
        </a:p>
      </dgm:t>
    </dgm:pt>
    <dgm:pt modelId="{608CCCC1-35E6-4F29-81CA-3043787BA8FB}" type="pres">
      <dgm:prSet presAssocID="{B5EC4E06-610A-4A9D-AD3D-2386A5ABBCC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0D60F-5D2D-41AF-BD4D-798C8D947DB2}" type="pres">
      <dgm:prSet presAssocID="{B5EC4E06-610A-4A9D-AD3D-2386A5ABBCC2}" presName="dummy" presStyleCnt="0"/>
      <dgm:spPr/>
    </dgm:pt>
    <dgm:pt modelId="{5181669A-A19E-4F15-BF33-E693F39BC237}" type="pres">
      <dgm:prSet presAssocID="{EBB0DCBE-A306-4EA8-B689-00DCB399A07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A9E2EDD-E56C-43E2-9A98-696D43525FD9}" type="pres">
      <dgm:prSet presAssocID="{903A557A-58C7-4359-BA98-C5576A71BD4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31B84-5AB3-4DC2-AB2B-49C632FF9A95}" type="pres">
      <dgm:prSet presAssocID="{903A557A-58C7-4359-BA98-C5576A71BD4B}" presName="dummy" presStyleCnt="0"/>
      <dgm:spPr/>
    </dgm:pt>
    <dgm:pt modelId="{5E426A8F-C1B2-4B09-B25C-04049DE44B27}" type="pres">
      <dgm:prSet presAssocID="{5EBB6404-B4FF-43EB-937E-A2B351236108}" presName="sibTrans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5F513CE6-3A77-41B4-B686-824D95A3807E}" type="presOf" srcId="{137A858C-A729-4708-B4AC-71C6FE4FF1F6}" destId="{02B2B329-B8DD-45B7-A13F-4D3780656326}" srcOrd="0" destOrd="0" presId="urn:microsoft.com/office/officeart/2005/8/layout/radial6"/>
    <dgm:cxn modelId="{E8684DAA-49D6-437D-90E0-CB408A163FAB}" type="presOf" srcId="{B5E28CA1-9115-4144-89C5-4CA0E3E38940}" destId="{F99CC1E4-91CD-41EE-93D6-4C76F2A74524}" srcOrd="0" destOrd="0" presId="urn:microsoft.com/office/officeart/2005/8/layout/radial6"/>
    <dgm:cxn modelId="{1ACE7D04-2E5E-4649-AA65-1EA1886CB2CE}" srcId="{B5E28CA1-9115-4144-89C5-4CA0E3E38940}" destId="{137A858C-A729-4708-B4AC-71C6FE4FF1F6}" srcOrd="0" destOrd="0" parTransId="{AE6078DA-3470-4466-8212-EC0954C6D872}" sibTransId="{EE39793D-8593-49A8-AC01-2350AB232F8C}"/>
    <dgm:cxn modelId="{5C8E34D5-EAB1-4A8C-9841-61E7BE0BCBD2}" srcId="{137A858C-A729-4708-B4AC-71C6FE4FF1F6}" destId="{B5EC4E06-610A-4A9D-AD3D-2386A5ABBCC2}" srcOrd="0" destOrd="0" parTransId="{7A450368-04E1-4D7B-A8B8-965FFE962AC2}" sibTransId="{EBB0DCBE-A306-4EA8-B689-00DCB399A07B}"/>
    <dgm:cxn modelId="{0EC89621-B16A-41F4-A89D-E5C74476FEC9}" srcId="{B5E28CA1-9115-4144-89C5-4CA0E3E38940}" destId="{7F39F48B-00C7-44D4-8EB4-B836B87EC79F}" srcOrd="1" destOrd="0" parTransId="{B3575611-386C-40F8-906E-DC6130028813}" sibTransId="{761A85C4-572F-44D1-84AB-D1269C063B38}"/>
    <dgm:cxn modelId="{9C3F12B1-27E4-407D-9B8B-9999E312EAB8}" srcId="{137A858C-A729-4708-B4AC-71C6FE4FF1F6}" destId="{903A557A-58C7-4359-BA98-C5576A71BD4B}" srcOrd="1" destOrd="0" parTransId="{82353BD4-6B68-4C3E-B40E-9ECCBA572ABB}" sibTransId="{5EBB6404-B4FF-43EB-937E-A2B351236108}"/>
    <dgm:cxn modelId="{22D2DD5A-3350-4F9F-A480-DD32D3A9DBDF}" type="presOf" srcId="{B5EC4E06-610A-4A9D-AD3D-2386A5ABBCC2}" destId="{608CCCC1-35E6-4F29-81CA-3043787BA8FB}" srcOrd="0" destOrd="0" presId="urn:microsoft.com/office/officeart/2005/8/layout/radial6"/>
    <dgm:cxn modelId="{34ED455E-97F4-4A60-91CD-EF053632B8C4}" type="presOf" srcId="{EBB0DCBE-A306-4EA8-B689-00DCB399A07B}" destId="{5181669A-A19E-4F15-BF33-E693F39BC237}" srcOrd="0" destOrd="0" presId="urn:microsoft.com/office/officeart/2005/8/layout/radial6"/>
    <dgm:cxn modelId="{BC257116-DE63-49C8-9DA6-9D06BB77E4DE}" type="presOf" srcId="{5EBB6404-B4FF-43EB-937E-A2B351236108}" destId="{5E426A8F-C1B2-4B09-B25C-04049DE44B27}" srcOrd="0" destOrd="0" presId="urn:microsoft.com/office/officeart/2005/8/layout/radial6"/>
    <dgm:cxn modelId="{5D228FB4-DA0C-4D31-A98C-D973811B2504}" type="presOf" srcId="{903A557A-58C7-4359-BA98-C5576A71BD4B}" destId="{9A9E2EDD-E56C-43E2-9A98-696D43525FD9}" srcOrd="0" destOrd="0" presId="urn:microsoft.com/office/officeart/2005/8/layout/radial6"/>
    <dgm:cxn modelId="{00DC8BD1-3AD5-40E5-9745-78F4C452745F}" type="presParOf" srcId="{F99CC1E4-91CD-41EE-93D6-4C76F2A74524}" destId="{02B2B329-B8DD-45B7-A13F-4D3780656326}" srcOrd="0" destOrd="0" presId="urn:microsoft.com/office/officeart/2005/8/layout/radial6"/>
    <dgm:cxn modelId="{3413BF47-DE8E-4AF0-BBDD-63053627752D}" type="presParOf" srcId="{F99CC1E4-91CD-41EE-93D6-4C76F2A74524}" destId="{608CCCC1-35E6-4F29-81CA-3043787BA8FB}" srcOrd="1" destOrd="0" presId="urn:microsoft.com/office/officeart/2005/8/layout/radial6"/>
    <dgm:cxn modelId="{B87E7437-62E5-4B3D-BF36-217E3711C553}" type="presParOf" srcId="{F99CC1E4-91CD-41EE-93D6-4C76F2A74524}" destId="{D540D60F-5D2D-41AF-BD4D-798C8D947DB2}" srcOrd="2" destOrd="0" presId="urn:microsoft.com/office/officeart/2005/8/layout/radial6"/>
    <dgm:cxn modelId="{38B6C25E-DC8D-4877-8D14-1908B1194013}" type="presParOf" srcId="{F99CC1E4-91CD-41EE-93D6-4C76F2A74524}" destId="{5181669A-A19E-4F15-BF33-E693F39BC237}" srcOrd="3" destOrd="0" presId="urn:microsoft.com/office/officeart/2005/8/layout/radial6"/>
    <dgm:cxn modelId="{AFDC83FC-C64E-41F2-B313-B612B575765D}" type="presParOf" srcId="{F99CC1E4-91CD-41EE-93D6-4C76F2A74524}" destId="{9A9E2EDD-E56C-43E2-9A98-696D43525FD9}" srcOrd="4" destOrd="0" presId="urn:microsoft.com/office/officeart/2005/8/layout/radial6"/>
    <dgm:cxn modelId="{762F0C65-2029-4A2E-A64F-D50E617951A0}" type="presParOf" srcId="{F99CC1E4-91CD-41EE-93D6-4C76F2A74524}" destId="{D0531B84-5AB3-4DC2-AB2B-49C632FF9A95}" srcOrd="5" destOrd="0" presId="urn:microsoft.com/office/officeart/2005/8/layout/radial6"/>
    <dgm:cxn modelId="{42468055-2921-4C55-B360-FAB1A98F6656}" type="presParOf" srcId="{F99CC1E4-91CD-41EE-93D6-4C76F2A74524}" destId="{5E426A8F-C1B2-4B09-B25C-04049DE44B27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26A8F-C1B2-4B09-B25C-04049DE44B27}">
      <dsp:nvSpPr>
        <dsp:cNvPr id="0" name=""/>
        <dsp:cNvSpPr/>
      </dsp:nvSpPr>
      <dsp:spPr>
        <a:xfrm>
          <a:off x="1666487" y="622371"/>
          <a:ext cx="4155856" cy="4155856"/>
        </a:xfrm>
        <a:prstGeom prst="blockArc">
          <a:avLst>
            <a:gd name="adj1" fmla="val 5400000"/>
            <a:gd name="adj2" fmla="val 16200000"/>
            <a:gd name="adj3" fmla="val 4639"/>
          </a:avLst>
        </a:prstGeom>
        <a:solidFill>
          <a:schemeClr val="accent3">
            <a:shade val="90000"/>
            <a:hueOff val="218895"/>
            <a:satOff val="-3532"/>
            <a:lumOff val="2182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81669A-A19E-4F15-BF33-E693F39BC237}">
      <dsp:nvSpPr>
        <dsp:cNvPr id="0" name=""/>
        <dsp:cNvSpPr/>
      </dsp:nvSpPr>
      <dsp:spPr>
        <a:xfrm>
          <a:off x="1666487" y="622371"/>
          <a:ext cx="4155856" cy="4155856"/>
        </a:xfrm>
        <a:prstGeom prst="blockArc">
          <a:avLst>
            <a:gd name="adj1" fmla="val 16200000"/>
            <a:gd name="adj2" fmla="val 5400000"/>
            <a:gd name="adj3" fmla="val 463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B2B329-B8DD-45B7-A13F-4D3780656326}">
      <dsp:nvSpPr>
        <dsp:cNvPr id="0" name=""/>
        <dsp:cNvSpPr/>
      </dsp:nvSpPr>
      <dsp:spPr>
        <a:xfrm>
          <a:off x="2808294" y="1944216"/>
          <a:ext cx="1912431" cy="191243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Ребенок</a:t>
          </a:r>
          <a:endParaRPr lang="ru-RU" sz="2800" kern="1200" dirty="0"/>
        </a:p>
      </dsp:txBody>
      <dsp:txXfrm>
        <a:off x="2808294" y="1944216"/>
        <a:ext cx="1912431" cy="1912431"/>
      </dsp:txXfrm>
    </dsp:sp>
    <dsp:sp modelId="{608CCCC1-35E6-4F29-81CA-3043787BA8FB}">
      <dsp:nvSpPr>
        <dsp:cNvPr id="0" name=""/>
        <dsp:cNvSpPr/>
      </dsp:nvSpPr>
      <dsp:spPr>
        <a:xfrm>
          <a:off x="3075065" y="1214"/>
          <a:ext cx="1338701" cy="133870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Взрослый</a:t>
          </a:r>
          <a:endParaRPr lang="ru-RU" sz="1200" kern="1200" dirty="0"/>
        </a:p>
      </dsp:txBody>
      <dsp:txXfrm>
        <a:off x="3075065" y="1214"/>
        <a:ext cx="1338701" cy="1338701"/>
      </dsp:txXfrm>
    </dsp:sp>
    <dsp:sp modelId="{9A9E2EDD-E56C-43E2-9A98-696D43525FD9}">
      <dsp:nvSpPr>
        <dsp:cNvPr id="0" name=""/>
        <dsp:cNvSpPr/>
      </dsp:nvSpPr>
      <dsp:spPr>
        <a:xfrm>
          <a:off x="3075065" y="4060684"/>
          <a:ext cx="1338701" cy="1338701"/>
        </a:xfrm>
        <a:prstGeom prst="ellipse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Окружающая среда</a:t>
          </a:r>
          <a:endParaRPr lang="ru-RU" sz="1200" kern="1200" dirty="0"/>
        </a:p>
      </dsp:txBody>
      <dsp:txXfrm>
        <a:off x="3075065" y="4060684"/>
        <a:ext cx="1338701" cy="1338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9EFE-EBC8-44E9-907C-ED5A4DE4E5A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C3E05-104F-4CA1-B6B2-B494B58FD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3E05-104F-4CA1-B6B2-B494B58FD5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5EB3-EC22-4D8C-9FDB-80FADC87B0E2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3012-78F6-4538-8E83-73FE6C72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Российская Федерация  Свердловской области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местного самоуправления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«Управление образования города Каменска-Уральского»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«Детский сад № 41 комбинированного вида»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388424" cy="28083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опыта работы  </a:t>
            </a:r>
          </a:p>
          <a:p>
            <a:pPr>
              <a:spcBef>
                <a:spcPts val="0"/>
              </a:spcBef>
            </a:pP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комнате </a:t>
            </a:r>
            <a:r>
              <a:rPr lang="ru-RU" sz="4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тренажере </a:t>
            </a:r>
            <a:endParaRPr lang="ru-RU" sz="4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методике М</a:t>
            </a: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Монтессори </a:t>
            </a:r>
          </a:p>
          <a:p>
            <a:pPr>
              <a:spcBef>
                <a:spcPts val="0"/>
              </a:spcBef>
            </a:pP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мне – это сделать самому»</a:t>
            </a:r>
          </a:p>
          <a:p>
            <a:endParaRPr lang="ru-RU" dirty="0"/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723450" cy="16864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44208" y="5301208"/>
            <a:ext cx="243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А.С. Цареградская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зону практической жизни входит: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a9913d5-9b4a-4708-a938-a5e72bebcd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84176" cy="1550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124744"/>
            <a:ext cx="73803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Упражнения по самообслуживанию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Рамки с застежками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Мытье рук и чистка ногтей.</a:t>
            </a:r>
          </a:p>
          <a:p>
            <a:pPr lvl="0" indent="292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92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1a9913d5-9b4a-4708-a938-a5e72bebcd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24944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1a9913d5-9b4a-4708-a938-a5e72bebcd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588907"/>
            <a:ext cx="3039802" cy="405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зону практической жизни входят: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a9913d5-9b4a-4708-a938-a5e72bebcd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59" y="3165547"/>
            <a:ext cx="259228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723450" cy="16864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908720"/>
            <a:ext cx="7092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2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Упражнения по уходу за предметами окружающей среды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Вытирание пыли      - Мытье посуды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Мытье стола              - Мытье пола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Стирка белья              - Глаженье белья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Уход за цветами.</a:t>
            </a:r>
          </a:p>
        </p:txBody>
      </p:sp>
      <p:pic>
        <p:nvPicPr>
          <p:cNvPr id="7" name="Содержимое 3" descr="1a9913d5-9b4a-4708-a938-a5e72bebcd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2383829" cy="317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1a9913d5-9b4a-4708-a938-a5e72bebcd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501008"/>
            <a:ext cx="2376264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зону практической жизни входят: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a9913d5-9b4a-4708-a938-a5e72bebcd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723450" cy="16864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908720"/>
            <a:ext cx="709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2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Упражнения по уходу за предметами окружающей среды</a:t>
            </a:r>
          </a:p>
        </p:txBody>
      </p:sp>
      <p:pic>
        <p:nvPicPr>
          <p:cNvPr id="7" name="Содержимое 3" descr="1a9913d5-9b4a-4708-a938-a5e72bebcd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8093" y="3026807"/>
            <a:ext cx="3085907" cy="383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1a9913d5-9b4a-4708-a938-a5e72bebcd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689649"/>
            <a:ext cx="2376263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1a9913d5-9b4a-4708-a938-a5e72bebcd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940835"/>
            <a:ext cx="2176243" cy="163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1a9913d5-9b4a-4708-a938-a5e72bebcd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412776"/>
            <a:ext cx="2064229" cy="154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ребёнку упражнения практической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Адаптация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контроля и координации движений Психофизиологическая подготовка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Тренировка концентрации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Алгоритмизация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выбора и формирование воли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чувства порядка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Подготовка к работе в других зонах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40160" cy="140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Российская Федерация  Свердловской области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местного самоуправления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«Управление образования города Каменска-Уральского»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«Детский сад № 41 комбинированного вида»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388424" cy="28083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опыта работы  </a:t>
            </a:r>
          </a:p>
          <a:p>
            <a:pPr>
              <a:spcBef>
                <a:spcPts val="0"/>
              </a:spcBef>
            </a:pP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комнате </a:t>
            </a:r>
            <a:r>
              <a:rPr lang="ru-RU" sz="4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тренажере </a:t>
            </a:r>
            <a:endParaRPr lang="ru-RU" sz="4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методике М</a:t>
            </a: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Монтессори </a:t>
            </a:r>
          </a:p>
          <a:p>
            <a:pPr>
              <a:spcBef>
                <a:spcPts val="0"/>
              </a:spcBef>
            </a:pPr>
            <a:r>
              <a:rPr lang="ru-RU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мне – это сделать самому»</a:t>
            </a:r>
          </a:p>
          <a:p>
            <a:endParaRPr lang="ru-RU" dirty="0"/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723450" cy="16864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44208" y="5301208"/>
            <a:ext cx="243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А.С. Цареградская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04664"/>
            <a:ext cx="7772400" cy="147002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М. Монтессори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5112568" cy="2304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принцип системы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Монтессори – 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«Помоги мне сделать это самому!»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584176" cy="155014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0963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84076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М. Монтессори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из трех частей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368152" cy="133876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987824" y="1457400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988840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окружающей среде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формирует моторные и сенсорные навыки,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приобретает жизненный опыт,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сопоставлять разные предметы и явления,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приобретает знания на собственном опыте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7321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(взрослый)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наблюдает за ребенком и помогает ему, когда это требуется.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9"/>
            <a:ext cx="6840760" cy="79208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детей группы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7704856" cy="40324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нарушениями опорно-двигательного аппарата (НОДА), с тяжёлыми множественными нарушениями развития (ТМНР), испытывают особые трудности в повседневной практической жизни, связанные с овладением навыками самообслуживания (умением самостоятельно есть, одеваться, раздеваться). 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Плюс неправильные установки родителей в воспитании детей с нарушениями в развитии,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семье – снижают мотивацию к овладению навыками самообслуживания.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 нам приходят дети, которые, в большинстве своём, при часто относительно сохранной мелкой моторике: не умеют держать ложку, вытереть губы после еды, попасть ногой в штанину, застегнуть не то, что замок, а липучку на одежде, отодвинуть стул так, чтобы было удобно сесть и т.д.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5100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124328" cy="147002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Монтессори выделяет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пять зон развития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368152" cy="133876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758104"/>
            <a:ext cx="8496944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Зона практической жизни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Зона сенсорного развития,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предназначена для формирования представлений у детей восприятия органов чувств, изучения величин, размеров, форм предметов.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Математическая зона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Эти пособия служат для понимания у детей порядкового счёта, цифр и т.д.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Зона языкового развития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учатся  чтению  и письму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Космическая зона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получить первые представления об окружающем мире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7164288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методики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Монтессори с детьми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640960" cy="1944216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1. В работе  с детьми ОВЗ,  используем только  элементы методики М. Монтессори.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Занятия с детьми с проводятся чаще всего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723450" cy="1686430"/>
          </a:xfrm>
          <a:prstGeom prst="rect">
            <a:avLst/>
          </a:prstGeom>
          <a:noFill/>
        </p:spPr>
      </p:pic>
      <p:pic>
        <p:nvPicPr>
          <p:cNvPr id="5" name="Содержимое 3" descr="1a9913d5-9b4a-4708-a938-a5e72bebcd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542684"/>
            <a:ext cx="2160210" cy="288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1a9913d5-9b4a-4708-a938-a5e72bebcd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42684"/>
            <a:ext cx="2160210" cy="288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1a9913d5-9b4a-4708-a938-a5e72bebcd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470676"/>
            <a:ext cx="2160210" cy="288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8460432" cy="13980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устроены упражнения практической жизни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Монтессори?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13176"/>
            <a:ext cx="5904656" cy="16805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Важнейшее условие организации образовательного пространства: все предметы, которыми пользуется ребенок, должны быть настоящими, а не игрушечными. Дети должны заниматься реальной деятельностью, а не осуществлять ее имитацию.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723450" cy="1686430"/>
          </a:xfrm>
          <a:prstGeom prst="rect">
            <a:avLst/>
          </a:prstGeom>
          <a:noFill/>
        </p:spPr>
      </p:pic>
      <p:pic>
        <p:nvPicPr>
          <p:cNvPr id="5" name="Содержимое 3" descr="1a9913d5-9b4a-4708-a938-a5e72bebcd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5659" y="2132856"/>
            <a:ext cx="307834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1a9913d5-9b4a-4708-a938-a5e72bebcd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2088202" cy="286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1a9913d5-9b4a-4708-a938-a5e72bebcd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204864"/>
            <a:ext cx="3334672" cy="250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зону практической жизни входит: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a9913d5-9b4a-4708-a938-a5e72bebcd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29163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23450" cy="1686430"/>
          </a:xfrm>
          <a:prstGeom prst="rect">
            <a:avLst/>
          </a:prstGeom>
          <a:noFill/>
        </p:spPr>
      </p:pic>
      <p:pic>
        <p:nvPicPr>
          <p:cNvPr id="6" name="Содержимое 3" descr="1a9913d5-9b4a-4708-a938-a5e72bebcd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516899"/>
            <a:ext cx="2898322" cy="386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1a9913d5-9b4a-4708-a938-a5e72bebcd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542882" y="4026071"/>
            <a:ext cx="2034196" cy="271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15816" y="1052736"/>
            <a:ext cx="4861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с водой</a:t>
            </a:r>
          </a:p>
          <a:p>
            <a:pPr marL="0" marR="0" lvl="0" indent="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1a9913d5-9b4a-4708-a938-a5e72bebcd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700808"/>
            <a:ext cx="1944216" cy="259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зону практической жизни входят: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a9913d5-9b4a-4708-a938-a5e72bebcd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4077072"/>
            <a:ext cx="1944216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\Desktop\Стажерка Монтессори\BkuWU6UqY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723450" cy="16864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1340768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Упражнения с сыпучими веществами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92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1a9913d5-9b4a-4708-a938-a5e72bebcd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420888"/>
            <a:ext cx="3148699" cy="419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1a9913d5-9b4a-4708-a938-a5e72bebcd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564904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1a9913d5-9b4a-4708-a938-a5e72bebcd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844824"/>
            <a:ext cx="1818202" cy="24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424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Российская Федерация  Свердловской области Орган местного самоуправления   «Управление образования города Каменска-Уральского»  «Детский сад № 41 комбинированного вида» </vt:lpstr>
      <vt:lpstr>Методика М. Монтессори </vt:lpstr>
      <vt:lpstr> Система М. Монтессори состоит из трех частей</vt:lpstr>
      <vt:lpstr> Особенности детей группы</vt:lpstr>
      <vt:lpstr>М. Монтессори выделяет  пять зон развития</vt:lpstr>
      <vt:lpstr>Применение методики  М. Монтессори с детьми ОВЗ</vt:lpstr>
      <vt:lpstr>Как устроены упражнения практической жизни  в Монтессори? </vt:lpstr>
      <vt:lpstr>В зону практической жизни входит: </vt:lpstr>
      <vt:lpstr>В зону практической жизни входят: </vt:lpstr>
      <vt:lpstr>В зону практической жизни входит: </vt:lpstr>
      <vt:lpstr>В зону практической жизни входят: </vt:lpstr>
      <vt:lpstr>В зону практической жизни входят: </vt:lpstr>
      <vt:lpstr>Зачем ребёнку упражнения практической жизни?</vt:lpstr>
      <vt:lpstr> Российская Федерация  Свердловской области Орган местного самоуправления   «Управление образования города Каменска-Уральского»  «Детский сад № 41 комбинированного вида»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67</cp:revision>
  <dcterms:created xsi:type="dcterms:W3CDTF">2024-12-01T05:49:20Z</dcterms:created>
  <dcterms:modified xsi:type="dcterms:W3CDTF">2024-12-07T20:34:06Z</dcterms:modified>
</cp:coreProperties>
</file>