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0" r:id="rId3"/>
    <p:sldId id="256" r:id="rId4"/>
    <p:sldId id="263" r:id="rId5"/>
    <p:sldId id="259" r:id="rId6"/>
    <p:sldId id="262" r:id="rId7"/>
    <p:sldId id="261" r:id="rId8"/>
    <p:sldId id="264" r:id="rId9"/>
    <p:sldId id="265" r:id="rId10"/>
    <p:sldId id="267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E28CA1-9115-4144-89C5-4CA0E3E38940}" type="doc">
      <dgm:prSet loTypeId="urn:microsoft.com/office/officeart/2005/8/layout/radial6" loCatId="cycle" qsTypeId="urn:microsoft.com/office/officeart/2005/8/quickstyle/3d7" qsCatId="3D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137A858C-A729-4708-B4AC-71C6FE4FF1F6}">
      <dgm:prSet phldrT="[Текст]"/>
      <dgm:spPr/>
      <dgm:t>
        <a:bodyPr/>
        <a:lstStyle/>
        <a:p>
          <a:r>
            <a:rPr lang="ru-RU" dirty="0" smtClean="0"/>
            <a:t>Ребенок</a:t>
          </a:r>
          <a:endParaRPr lang="ru-RU" dirty="0"/>
        </a:p>
      </dgm:t>
    </dgm:pt>
    <dgm:pt modelId="{AE6078DA-3470-4466-8212-EC0954C6D872}" type="parTrans" cxnId="{1ACE7D04-2E5E-4649-AA65-1EA1886CB2CE}">
      <dgm:prSet/>
      <dgm:spPr/>
      <dgm:t>
        <a:bodyPr/>
        <a:lstStyle/>
        <a:p>
          <a:endParaRPr lang="ru-RU"/>
        </a:p>
      </dgm:t>
    </dgm:pt>
    <dgm:pt modelId="{EE39793D-8593-49A8-AC01-2350AB232F8C}" type="sibTrans" cxnId="{1ACE7D04-2E5E-4649-AA65-1EA1886CB2CE}">
      <dgm:prSet/>
      <dgm:spPr/>
      <dgm:t>
        <a:bodyPr/>
        <a:lstStyle/>
        <a:p>
          <a:endParaRPr lang="ru-RU"/>
        </a:p>
      </dgm:t>
    </dgm:pt>
    <dgm:pt modelId="{B5EC4E06-610A-4A9D-AD3D-2386A5ABBCC2}">
      <dgm:prSet phldrT="[Текст]"/>
      <dgm:spPr/>
      <dgm:t>
        <a:bodyPr/>
        <a:lstStyle/>
        <a:p>
          <a:r>
            <a:rPr lang="ru-RU" dirty="0" smtClean="0"/>
            <a:t>Взрослый</a:t>
          </a:r>
          <a:endParaRPr lang="ru-RU" dirty="0"/>
        </a:p>
      </dgm:t>
    </dgm:pt>
    <dgm:pt modelId="{7A450368-04E1-4D7B-A8B8-965FFE962AC2}" type="parTrans" cxnId="{5C8E34D5-EAB1-4A8C-9841-61E7BE0BCBD2}">
      <dgm:prSet/>
      <dgm:spPr/>
      <dgm:t>
        <a:bodyPr/>
        <a:lstStyle/>
        <a:p>
          <a:endParaRPr lang="ru-RU"/>
        </a:p>
      </dgm:t>
    </dgm:pt>
    <dgm:pt modelId="{EBB0DCBE-A306-4EA8-B689-00DCB399A07B}" type="sibTrans" cxnId="{5C8E34D5-EAB1-4A8C-9841-61E7BE0BCBD2}">
      <dgm:prSet/>
      <dgm:spPr/>
      <dgm:t>
        <a:bodyPr/>
        <a:lstStyle/>
        <a:p>
          <a:endParaRPr lang="ru-RU"/>
        </a:p>
      </dgm:t>
    </dgm:pt>
    <dgm:pt modelId="{903A557A-58C7-4359-BA98-C5576A71BD4B}">
      <dgm:prSet phldrT="[Текст]"/>
      <dgm:spPr/>
      <dgm:t>
        <a:bodyPr/>
        <a:lstStyle/>
        <a:p>
          <a:r>
            <a:rPr lang="ru-RU" dirty="0" smtClean="0"/>
            <a:t>Окружающая среда</a:t>
          </a:r>
          <a:endParaRPr lang="ru-RU" dirty="0"/>
        </a:p>
      </dgm:t>
    </dgm:pt>
    <dgm:pt modelId="{82353BD4-6B68-4C3E-B40E-9ECCBA572ABB}" type="parTrans" cxnId="{9C3F12B1-27E4-407D-9B8B-9999E312EAB8}">
      <dgm:prSet/>
      <dgm:spPr/>
      <dgm:t>
        <a:bodyPr/>
        <a:lstStyle/>
        <a:p>
          <a:endParaRPr lang="ru-RU"/>
        </a:p>
      </dgm:t>
    </dgm:pt>
    <dgm:pt modelId="{5EBB6404-B4FF-43EB-937E-A2B351236108}" type="sibTrans" cxnId="{9C3F12B1-27E4-407D-9B8B-9999E312EAB8}">
      <dgm:prSet/>
      <dgm:spPr/>
      <dgm:t>
        <a:bodyPr/>
        <a:lstStyle/>
        <a:p>
          <a:endParaRPr lang="ru-RU"/>
        </a:p>
      </dgm:t>
    </dgm:pt>
    <dgm:pt modelId="{7F39F48B-00C7-44D4-8EB4-B836B87EC79F}">
      <dgm:prSet/>
      <dgm:spPr/>
      <dgm:t>
        <a:bodyPr/>
        <a:lstStyle/>
        <a:p>
          <a:endParaRPr lang="ru-RU"/>
        </a:p>
      </dgm:t>
    </dgm:pt>
    <dgm:pt modelId="{B3575611-386C-40F8-906E-DC6130028813}" type="parTrans" cxnId="{0EC89621-B16A-41F4-A89D-E5C74476FEC9}">
      <dgm:prSet/>
      <dgm:spPr/>
      <dgm:t>
        <a:bodyPr/>
        <a:lstStyle/>
        <a:p>
          <a:endParaRPr lang="ru-RU"/>
        </a:p>
      </dgm:t>
    </dgm:pt>
    <dgm:pt modelId="{761A85C4-572F-44D1-84AB-D1269C063B38}" type="sibTrans" cxnId="{0EC89621-B16A-41F4-A89D-E5C74476FEC9}">
      <dgm:prSet/>
      <dgm:spPr/>
      <dgm:t>
        <a:bodyPr/>
        <a:lstStyle/>
        <a:p>
          <a:endParaRPr lang="ru-RU"/>
        </a:p>
      </dgm:t>
    </dgm:pt>
    <dgm:pt modelId="{F99CC1E4-91CD-41EE-93D6-4C76F2A74524}" type="pres">
      <dgm:prSet presAssocID="{B5E28CA1-9115-4144-89C5-4CA0E3E3894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B2B329-B8DD-45B7-A13F-4D3780656326}" type="pres">
      <dgm:prSet presAssocID="{137A858C-A729-4708-B4AC-71C6FE4FF1F6}" presName="centerShape" presStyleLbl="node0" presStyleIdx="0" presStyleCnt="1" custLinFactNeighborX="495" custLinFactNeighborY="4930"/>
      <dgm:spPr/>
      <dgm:t>
        <a:bodyPr/>
        <a:lstStyle/>
        <a:p>
          <a:endParaRPr lang="ru-RU"/>
        </a:p>
      </dgm:t>
    </dgm:pt>
    <dgm:pt modelId="{608CCCC1-35E6-4F29-81CA-3043787BA8FB}" type="pres">
      <dgm:prSet presAssocID="{B5EC4E06-610A-4A9D-AD3D-2386A5ABBCC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40D60F-5D2D-41AF-BD4D-798C8D947DB2}" type="pres">
      <dgm:prSet presAssocID="{B5EC4E06-610A-4A9D-AD3D-2386A5ABBCC2}" presName="dummy" presStyleCnt="0"/>
      <dgm:spPr/>
    </dgm:pt>
    <dgm:pt modelId="{5181669A-A19E-4F15-BF33-E693F39BC237}" type="pres">
      <dgm:prSet presAssocID="{EBB0DCBE-A306-4EA8-B689-00DCB399A07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A9E2EDD-E56C-43E2-9A98-696D43525FD9}" type="pres">
      <dgm:prSet presAssocID="{903A557A-58C7-4359-BA98-C5576A71BD4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31B84-5AB3-4DC2-AB2B-49C632FF9A95}" type="pres">
      <dgm:prSet presAssocID="{903A557A-58C7-4359-BA98-C5576A71BD4B}" presName="dummy" presStyleCnt="0"/>
      <dgm:spPr/>
    </dgm:pt>
    <dgm:pt modelId="{5E426A8F-C1B2-4B09-B25C-04049DE44B27}" type="pres">
      <dgm:prSet presAssocID="{5EBB6404-B4FF-43EB-937E-A2B351236108}" presName="sibTrans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5F513CE6-3A77-41B4-B686-824D95A3807E}" type="presOf" srcId="{137A858C-A729-4708-B4AC-71C6FE4FF1F6}" destId="{02B2B329-B8DD-45B7-A13F-4D3780656326}" srcOrd="0" destOrd="0" presId="urn:microsoft.com/office/officeart/2005/8/layout/radial6"/>
    <dgm:cxn modelId="{E8684DAA-49D6-437D-90E0-CB408A163FAB}" type="presOf" srcId="{B5E28CA1-9115-4144-89C5-4CA0E3E38940}" destId="{F99CC1E4-91CD-41EE-93D6-4C76F2A74524}" srcOrd="0" destOrd="0" presId="urn:microsoft.com/office/officeart/2005/8/layout/radial6"/>
    <dgm:cxn modelId="{1ACE7D04-2E5E-4649-AA65-1EA1886CB2CE}" srcId="{B5E28CA1-9115-4144-89C5-4CA0E3E38940}" destId="{137A858C-A729-4708-B4AC-71C6FE4FF1F6}" srcOrd="0" destOrd="0" parTransId="{AE6078DA-3470-4466-8212-EC0954C6D872}" sibTransId="{EE39793D-8593-49A8-AC01-2350AB232F8C}"/>
    <dgm:cxn modelId="{5C8E34D5-EAB1-4A8C-9841-61E7BE0BCBD2}" srcId="{137A858C-A729-4708-B4AC-71C6FE4FF1F6}" destId="{B5EC4E06-610A-4A9D-AD3D-2386A5ABBCC2}" srcOrd="0" destOrd="0" parTransId="{7A450368-04E1-4D7B-A8B8-965FFE962AC2}" sibTransId="{EBB0DCBE-A306-4EA8-B689-00DCB399A07B}"/>
    <dgm:cxn modelId="{0EC89621-B16A-41F4-A89D-E5C74476FEC9}" srcId="{B5E28CA1-9115-4144-89C5-4CA0E3E38940}" destId="{7F39F48B-00C7-44D4-8EB4-B836B87EC79F}" srcOrd="1" destOrd="0" parTransId="{B3575611-386C-40F8-906E-DC6130028813}" sibTransId="{761A85C4-572F-44D1-84AB-D1269C063B38}"/>
    <dgm:cxn modelId="{9C3F12B1-27E4-407D-9B8B-9999E312EAB8}" srcId="{137A858C-A729-4708-B4AC-71C6FE4FF1F6}" destId="{903A557A-58C7-4359-BA98-C5576A71BD4B}" srcOrd="1" destOrd="0" parTransId="{82353BD4-6B68-4C3E-B40E-9ECCBA572ABB}" sibTransId="{5EBB6404-B4FF-43EB-937E-A2B351236108}"/>
    <dgm:cxn modelId="{22D2DD5A-3350-4F9F-A480-DD32D3A9DBDF}" type="presOf" srcId="{B5EC4E06-610A-4A9D-AD3D-2386A5ABBCC2}" destId="{608CCCC1-35E6-4F29-81CA-3043787BA8FB}" srcOrd="0" destOrd="0" presId="urn:microsoft.com/office/officeart/2005/8/layout/radial6"/>
    <dgm:cxn modelId="{34ED455E-97F4-4A60-91CD-EF053632B8C4}" type="presOf" srcId="{EBB0DCBE-A306-4EA8-B689-00DCB399A07B}" destId="{5181669A-A19E-4F15-BF33-E693F39BC237}" srcOrd="0" destOrd="0" presId="urn:microsoft.com/office/officeart/2005/8/layout/radial6"/>
    <dgm:cxn modelId="{BC257116-DE63-49C8-9DA6-9D06BB77E4DE}" type="presOf" srcId="{5EBB6404-B4FF-43EB-937E-A2B351236108}" destId="{5E426A8F-C1B2-4B09-B25C-04049DE44B27}" srcOrd="0" destOrd="0" presId="urn:microsoft.com/office/officeart/2005/8/layout/radial6"/>
    <dgm:cxn modelId="{5D228FB4-DA0C-4D31-A98C-D973811B2504}" type="presOf" srcId="{903A557A-58C7-4359-BA98-C5576A71BD4B}" destId="{9A9E2EDD-E56C-43E2-9A98-696D43525FD9}" srcOrd="0" destOrd="0" presId="urn:microsoft.com/office/officeart/2005/8/layout/radial6"/>
    <dgm:cxn modelId="{00DC8BD1-3AD5-40E5-9745-78F4C452745F}" type="presParOf" srcId="{F99CC1E4-91CD-41EE-93D6-4C76F2A74524}" destId="{02B2B329-B8DD-45B7-A13F-4D3780656326}" srcOrd="0" destOrd="0" presId="urn:microsoft.com/office/officeart/2005/8/layout/radial6"/>
    <dgm:cxn modelId="{3413BF47-DE8E-4AF0-BBDD-63053627752D}" type="presParOf" srcId="{F99CC1E4-91CD-41EE-93D6-4C76F2A74524}" destId="{608CCCC1-35E6-4F29-81CA-3043787BA8FB}" srcOrd="1" destOrd="0" presId="urn:microsoft.com/office/officeart/2005/8/layout/radial6"/>
    <dgm:cxn modelId="{B87E7437-62E5-4B3D-BF36-217E3711C553}" type="presParOf" srcId="{F99CC1E4-91CD-41EE-93D6-4C76F2A74524}" destId="{D540D60F-5D2D-41AF-BD4D-798C8D947DB2}" srcOrd="2" destOrd="0" presId="urn:microsoft.com/office/officeart/2005/8/layout/radial6"/>
    <dgm:cxn modelId="{38B6C25E-DC8D-4877-8D14-1908B1194013}" type="presParOf" srcId="{F99CC1E4-91CD-41EE-93D6-4C76F2A74524}" destId="{5181669A-A19E-4F15-BF33-E693F39BC237}" srcOrd="3" destOrd="0" presId="urn:microsoft.com/office/officeart/2005/8/layout/radial6"/>
    <dgm:cxn modelId="{AFDC83FC-C64E-41F2-B313-B612B575765D}" type="presParOf" srcId="{F99CC1E4-91CD-41EE-93D6-4C76F2A74524}" destId="{9A9E2EDD-E56C-43E2-9A98-696D43525FD9}" srcOrd="4" destOrd="0" presId="urn:microsoft.com/office/officeart/2005/8/layout/radial6"/>
    <dgm:cxn modelId="{762F0C65-2029-4A2E-A64F-D50E617951A0}" type="presParOf" srcId="{F99CC1E4-91CD-41EE-93D6-4C76F2A74524}" destId="{D0531B84-5AB3-4DC2-AB2B-49C632FF9A95}" srcOrd="5" destOrd="0" presId="urn:microsoft.com/office/officeart/2005/8/layout/radial6"/>
    <dgm:cxn modelId="{42468055-2921-4C55-B360-FAB1A98F6656}" type="presParOf" srcId="{F99CC1E4-91CD-41EE-93D6-4C76F2A74524}" destId="{5E426A8F-C1B2-4B09-B25C-04049DE44B27}" srcOrd="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426A8F-C1B2-4B09-B25C-04049DE44B27}">
      <dsp:nvSpPr>
        <dsp:cNvPr id="0" name=""/>
        <dsp:cNvSpPr/>
      </dsp:nvSpPr>
      <dsp:spPr>
        <a:xfrm>
          <a:off x="1666487" y="622371"/>
          <a:ext cx="4155856" cy="4155856"/>
        </a:xfrm>
        <a:prstGeom prst="blockArc">
          <a:avLst>
            <a:gd name="adj1" fmla="val 5400000"/>
            <a:gd name="adj2" fmla="val 16200000"/>
            <a:gd name="adj3" fmla="val 4639"/>
          </a:avLst>
        </a:prstGeom>
        <a:solidFill>
          <a:schemeClr val="accent3">
            <a:shade val="90000"/>
            <a:hueOff val="218895"/>
            <a:satOff val="-3532"/>
            <a:lumOff val="2182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81669A-A19E-4F15-BF33-E693F39BC237}">
      <dsp:nvSpPr>
        <dsp:cNvPr id="0" name=""/>
        <dsp:cNvSpPr/>
      </dsp:nvSpPr>
      <dsp:spPr>
        <a:xfrm>
          <a:off x="1666487" y="622371"/>
          <a:ext cx="4155856" cy="4155856"/>
        </a:xfrm>
        <a:prstGeom prst="blockArc">
          <a:avLst>
            <a:gd name="adj1" fmla="val 16200000"/>
            <a:gd name="adj2" fmla="val 5400000"/>
            <a:gd name="adj3" fmla="val 4639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B2B329-B8DD-45B7-A13F-4D3780656326}">
      <dsp:nvSpPr>
        <dsp:cNvPr id="0" name=""/>
        <dsp:cNvSpPr/>
      </dsp:nvSpPr>
      <dsp:spPr>
        <a:xfrm>
          <a:off x="2808294" y="1944216"/>
          <a:ext cx="1912431" cy="1912431"/>
        </a:xfrm>
        <a:prstGeom prst="ellips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Ребенок</a:t>
          </a:r>
          <a:endParaRPr lang="ru-RU" sz="2800" kern="1200" dirty="0"/>
        </a:p>
      </dsp:txBody>
      <dsp:txXfrm>
        <a:off x="2808294" y="1944216"/>
        <a:ext cx="1912431" cy="1912431"/>
      </dsp:txXfrm>
    </dsp:sp>
    <dsp:sp modelId="{608CCCC1-35E6-4F29-81CA-3043787BA8FB}">
      <dsp:nvSpPr>
        <dsp:cNvPr id="0" name=""/>
        <dsp:cNvSpPr/>
      </dsp:nvSpPr>
      <dsp:spPr>
        <a:xfrm>
          <a:off x="3075065" y="1214"/>
          <a:ext cx="1338701" cy="1338701"/>
        </a:xfrm>
        <a:prstGeom prst="ellips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Взрослый</a:t>
          </a:r>
          <a:endParaRPr lang="ru-RU" sz="1200" kern="1200" dirty="0"/>
        </a:p>
      </dsp:txBody>
      <dsp:txXfrm>
        <a:off x="3075065" y="1214"/>
        <a:ext cx="1338701" cy="1338701"/>
      </dsp:txXfrm>
    </dsp:sp>
    <dsp:sp modelId="{9A9E2EDD-E56C-43E2-9A98-696D43525FD9}">
      <dsp:nvSpPr>
        <dsp:cNvPr id="0" name=""/>
        <dsp:cNvSpPr/>
      </dsp:nvSpPr>
      <dsp:spPr>
        <a:xfrm>
          <a:off x="3075065" y="4060684"/>
          <a:ext cx="1338701" cy="1338701"/>
        </a:xfrm>
        <a:prstGeom prst="ellipse">
          <a:avLst/>
        </a:prstGeom>
        <a:solidFill>
          <a:schemeClr val="accent3">
            <a:shade val="80000"/>
            <a:hueOff val="218909"/>
            <a:satOff val="-1431"/>
            <a:lumOff val="2455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Окружающая среда</a:t>
          </a:r>
          <a:endParaRPr lang="ru-RU" sz="1200" kern="1200" dirty="0"/>
        </a:p>
      </dsp:txBody>
      <dsp:txXfrm>
        <a:off x="3075065" y="4060684"/>
        <a:ext cx="1338701" cy="1338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39EFE-EBC8-44E9-907C-ED5A4DE4E5AD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C3E05-104F-4CA1-B6B2-B494B58FD5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C3E05-104F-4CA1-B6B2-B494B58FD51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05EB3-EC22-4D8C-9FDB-80FADC87B0E2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C3012-78F6-4538-8E83-73FE6C72F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Российская Федерация  Свердловской области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 местного самоуправления 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«Управление образования города Каменска-Уральского»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«Детский сад № 41 комбинированного вида»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388424" cy="28083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опыта работы  </a:t>
            </a:r>
          </a:p>
          <a:p>
            <a:pPr>
              <a:spcBef>
                <a:spcPts val="0"/>
              </a:spcBef>
            </a:pP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комнате </a:t>
            </a:r>
            <a:r>
              <a:rPr lang="ru-RU" sz="41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тренажере </a:t>
            </a:r>
            <a:endParaRPr lang="ru-RU" sz="4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методике М</a:t>
            </a: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Монтессори </a:t>
            </a:r>
          </a:p>
          <a:p>
            <a:pPr>
              <a:spcBef>
                <a:spcPts val="0"/>
              </a:spcBef>
            </a:pP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Помоги мне – это сделать самому»</a:t>
            </a:r>
          </a:p>
          <a:p>
            <a:endParaRPr lang="ru-RU" dirty="0"/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723450" cy="16864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44208" y="5301208"/>
            <a:ext cx="24330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А.С. Цареградская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4664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зону практической жизни входит: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a9913d5-9b4a-4708-a938-a5e72bebcd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3111810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584176" cy="1550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1124744"/>
            <a:ext cx="73803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Упражнения по самообслуживанию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Рамки с застежками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Мытье рук и чистка ногтей.</a:t>
            </a:r>
          </a:p>
          <a:p>
            <a:pPr lvl="0" indent="2921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2921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2924944"/>
            <a:ext cx="259228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2588907"/>
            <a:ext cx="3039802" cy="4053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зону практической жизни входят: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a9913d5-9b4a-4708-a938-a5e72bebcd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2159" y="3165547"/>
            <a:ext cx="2592289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723450" cy="16864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908720"/>
            <a:ext cx="7092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921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Упражнения по уходу за предметами окружающей среды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Вытирание пыли      - Мытье посуды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Мытье стола              - Мытье пола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Стирка белья              - Глаженье белья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Уход за цветами.</a:t>
            </a:r>
          </a:p>
        </p:txBody>
      </p:sp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429000"/>
            <a:ext cx="2383829" cy="3178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501008"/>
            <a:ext cx="2376264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зону практической жизни входят: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a9913d5-9b4a-4708-a938-a5e72bebcd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76872"/>
            <a:ext cx="3132348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723450" cy="16864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908720"/>
            <a:ext cx="7092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921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Упражнения по уходу за предметами окружающей среды</a:t>
            </a:r>
          </a:p>
        </p:txBody>
      </p:sp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8093" y="3026807"/>
            <a:ext cx="3085907" cy="3831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3689649"/>
            <a:ext cx="2376263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1a9913d5-9b4a-4708-a938-a5e72bebcd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1940835"/>
            <a:ext cx="2176243" cy="1632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" descr="1a9913d5-9b4a-4708-a938-a5e72bebcd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1412776"/>
            <a:ext cx="2064229" cy="1548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 ребёнку упражнения практической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жизни?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2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Адаптация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контроля и координации движений Психофизиологическая подготовка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Тренировка концентрации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Алгоритмизация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Свобода выбора и формирование воли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чувства порядка</a:t>
            </a:r>
          </a:p>
          <a:p>
            <a:pPr algn="just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Подготовка к работе в других зонах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440160" cy="1409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Российская Федерация  Свердловской области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 местного самоуправления 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«Управление образования города Каменска-Уральского»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«Детский сад № 41 комбинированного вида»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388424" cy="28083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опыта работы  </a:t>
            </a:r>
          </a:p>
          <a:p>
            <a:pPr>
              <a:spcBef>
                <a:spcPts val="0"/>
              </a:spcBef>
            </a:pP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комнате </a:t>
            </a:r>
            <a:r>
              <a:rPr lang="ru-RU" sz="41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тренажере </a:t>
            </a:r>
            <a:endParaRPr lang="ru-RU" sz="4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методике М</a:t>
            </a: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Монтессори </a:t>
            </a:r>
          </a:p>
          <a:p>
            <a:pPr>
              <a:spcBef>
                <a:spcPts val="0"/>
              </a:spcBef>
            </a:pPr>
            <a:r>
              <a:rPr lang="ru-RU" sz="4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Помоги мне – это сделать самому»</a:t>
            </a:r>
          </a:p>
          <a:p>
            <a:endParaRPr lang="ru-RU" dirty="0"/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723450" cy="16864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44208" y="5301208"/>
            <a:ext cx="24330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А.С. Цареградская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404664"/>
            <a:ext cx="7772400" cy="1470025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Методика М. Монтессори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564904"/>
            <a:ext cx="5112568" cy="230425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Главный принцип системы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 Монтессори – </a:t>
            </a:r>
          </a:p>
          <a:p>
            <a:r>
              <a:rPr lang="ru-RU" sz="4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«Помоги мне сделать это самому!»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584176" cy="1550148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060848"/>
            <a:ext cx="309634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260648"/>
            <a:ext cx="684076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М. Монтессори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состоит из трех частей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368152" cy="1338764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/>
        </p:nvGraphicFramePr>
        <p:xfrm>
          <a:off x="2987824" y="1457400"/>
          <a:ext cx="748883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1988840"/>
            <a:ext cx="56166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окружающей среде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формирует моторные и сенсорные навыки,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приобретает жизненный опыт,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сопоставлять разные предметы и явления,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приобретает знания на собственном опыте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5373216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 (взрослый)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наблюдает за ребенком и помогает ему, когда это требуется.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60649"/>
            <a:ext cx="6840760" cy="79208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детей группы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980728"/>
            <a:ext cx="7704856" cy="403244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 нарушениями опорно-двигательного аппарата (НОДА), с тяжёлыми множественными нарушениями развития (ТМНР), испытывают особые трудности в повседневной практической жизни, связанные с овладением навыками самообслуживания (умением самостоятельно есть, одеваться, раздеваться). 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Плюс неправильные установки родителей в воспитании детей с нарушениями в развитии, </a:t>
            </a:r>
            <a:r>
              <a:rPr lang="ru-RU" sz="2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семье – снижают мотивацию к овладению навыками самообслуживания.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К нам приходят дети, которые, в большинстве своём, при часто относительно сохранной мелкой моторике: не умеют держать ложку, вытереть губы после еды, попасть ногой в штанину, застегнуть не то, что замок, а липучку на одежде, отодвинуть стул так, чтобы было удобно сесть и т.д.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251008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7124328" cy="1470025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 Монтессори выделяет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пять зон развития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368152" cy="1338763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1758104"/>
            <a:ext cx="8496944" cy="48320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Зона практической жизни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Зона сенсорного развития,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предназначена для формирования представлений у детей восприятия органов чувств, изучения величин, размеров, форм предметов.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Математическая зона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Эти пособия служат для понимания у детей порядкового счёта, цифр и т.д.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Зона языкового развития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дети учатся  чтению  и письму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Космическая зона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помогает получить первые представления об окружающем мире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04664"/>
            <a:ext cx="7164288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методики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 Монтессори с детьми ОВЗ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988840"/>
            <a:ext cx="8640960" cy="1944216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1. В работе  с детьми ОВЗ,  используем только  элементы методики М. Монтессори.</a:t>
            </a:r>
          </a:p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2. Занятия с детьми с проводятся чаще всего </a:t>
            </a: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723450" cy="1686430"/>
          </a:xfrm>
          <a:prstGeom prst="rect">
            <a:avLst/>
          </a:prstGeom>
          <a:noFill/>
        </p:spPr>
      </p:pic>
      <p:pic>
        <p:nvPicPr>
          <p:cNvPr id="5" name="Содержимое 3" descr="1a9913d5-9b4a-4708-a938-a5e72bebcd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542684"/>
            <a:ext cx="2160210" cy="288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3542684"/>
            <a:ext cx="2160210" cy="288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3470676"/>
            <a:ext cx="2160210" cy="288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8460432" cy="139801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устроены упражнения практической жизни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Монтессори?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013176"/>
            <a:ext cx="5904656" cy="168059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Важнейшее условие организации образовательного пространства: все предметы, которыми пользуется ребенок, должны быть настоящими, а не игрушечными. Дети должны заниматься реальной деятельностью, а не осуществлять ее имитацию.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1723450" cy="1686430"/>
          </a:xfrm>
          <a:prstGeom prst="rect">
            <a:avLst/>
          </a:prstGeom>
          <a:noFill/>
        </p:spPr>
      </p:pic>
      <p:pic>
        <p:nvPicPr>
          <p:cNvPr id="5" name="Содержимое 3" descr="1a9913d5-9b4a-4708-a938-a5e72bebcd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5659" y="2132856"/>
            <a:ext cx="3078341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060848"/>
            <a:ext cx="2088202" cy="2864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768" y="2204864"/>
            <a:ext cx="3334672" cy="2501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76672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зону практической жизни входит: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a9913d5-9b4a-4708-a938-a5e72bebcd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492896"/>
            <a:ext cx="2916324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723450" cy="1686430"/>
          </a:xfrm>
          <a:prstGeom prst="rect">
            <a:avLst/>
          </a:prstGeom>
          <a:noFill/>
        </p:spPr>
      </p:pic>
      <p:pic>
        <p:nvPicPr>
          <p:cNvPr id="6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2516899"/>
            <a:ext cx="2898322" cy="3864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3542882" y="4026071"/>
            <a:ext cx="2034196" cy="2712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15816" y="1052736"/>
            <a:ext cx="48610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21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Упражнения с водой</a:t>
            </a:r>
          </a:p>
          <a:p>
            <a:pPr marL="0" marR="0" lvl="0" indent="2921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1a9913d5-9b4a-4708-a938-a5e72bebcd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1700808"/>
            <a:ext cx="1944216" cy="2592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зону практической жизни входят: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a9913d5-9b4a-4708-a938-a5e72bebcd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4077072"/>
            <a:ext cx="1944216" cy="25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\Desktop\Стажерка Монтессори\BkuWU6UqYN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723450" cy="16864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1340768"/>
            <a:ext cx="7524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Упражнения с сыпучими веществами</a:t>
            </a: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2921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1a9913d5-9b4a-4708-a938-a5e72bebcd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2420888"/>
            <a:ext cx="3148699" cy="419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1a9913d5-9b4a-4708-a938-a5e72bebcd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564904"/>
            <a:ext cx="3096344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1a9913d5-9b4a-4708-a938-a5e72bebcd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1844824"/>
            <a:ext cx="1818202" cy="2424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424</Words>
  <Application>Microsoft Office PowerPoint</Application>
  <PresentationFormat>Экран (4:3)</PresentationFormat>
  <Paragraphs>69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Российская Федерация  Свердловской области Орган местного самоуправления   «Управление образования города Каменска-Уральского»  «Детский сад № 41 комбинированного вида» </vt:lpstr>
      <vt:lpstr>Методика М. Монтессори </vt:lpstr>
      <vt:lpstr> Система М. Монтессори состоит из трех частей</vt:lpstr>
      <vt:lpstr> Особенности детей группы</vt:lpstr>
      <vt:lpstr>М. Монтессори выделяет  пять зон развития</vt:lpstr>
      <vt:lpstr>Применение методики  М. Монтессори с детьми ОВЗ</vt:lpstr>
      <vt:lpstr>Как устроены упражнения практической жизни  в Монтессори? </vt:lpstr>
      <vt:lpstr>В зону практической жизни входит: </vt:lpstr>
      <vt:lpstr>В зону практической жизни входят: </vt:lpstr>
      <vt:lpstr>В зону практической жизни входит: </vt:lpstr>
      <vt:lpstr>В зону практической жизни входят: </vt:lpstr>
      <vt:lpstr>В зону практической жизни входят: </vt:lpstr>
      <vt:lpstr>Зачем ребёнку упражнения практической жизни?</vt:lpstr>
      <vt:lpstr> Российская Федерация  Свердловской области Орган местного самоуправления   «Управление образования города Каменска-Уральского»  «Детский сад № 41 комбинированного вида»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</dc:creator>
  <cp:lastModifiedBy>U</cp:lastModifiedBy>
  <cp:revision>67</cp:revision>
  <dcterms:created xsi:type="dcterms:W3CDTF">2024-12-01T05:49:20Z</dcterms:created>
  <dcterms:modified xsi:type="dcterms:W3CDTF">2024-12-07T20:34:06Z</dcterms:modified>
</cp:coreProperties>
</file>